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12192000" cy="6858000"/>
  <p:notesSz cx="6805613" cy="99393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9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445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FC627F-8530-4DE8-B839-8D148BBD0D5D}" type="datetimeFigureOut">
              <a:rPr lang="en-US" smtClean="0"/>
              <a:t>11/09/2020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4450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F6708A-10A2-43DA-93BD-C6DED7035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9730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39" y="0"/>
            <a:ext cx="2949099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4245BB-2142-400D-BBFF-D14302338C5A}" type="datetimeFigureOut">
              <a:rPr lang="en-US" smtClean="0"/>
              <a:t>11/09/2020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1063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83307"/>
            <a:ext cx="5444490" cy="3913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1EAB8-C394-46AF-84E9-EE3C11FFE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9381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4" name="Slide Image Placeholder 1">
            <a:extLst>
              <a:ext uri="{FF2B5EF4-FFF2-40B4-BE49-F238E27FC236}">
                <a16:creationId xmlns="" xmlns:a16="http://schemas.microsoft.com/office/drawing/2014/main" id="{B7738E0C-006D-4EFD-B045-0AD1902ADA2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28355" name="Notes Placeholder 2">
            <a:extLst>
              <a:ext uri="{FF2B5EF4-FFF2-40B4-BE49-F238E27FC236}">
                <a16:creationId xmlns="" xmlns:a16="http://schemas.microsoft.com/office/drawing/2014/main" id="{8444A7EA-6139-4691-B80B-2D2EA1725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228356" name="Slide Number Placeholder 3">
            <a:extLst>
              <a:ext uri="{FF2B5EF4-FFF2-40B4-BE49-F238E27FC236}">
                <a16:creationId xmlns="" xmlns:a16="http://schemas.microsoft.com/office/drawing/2014/main" id="{A042A2C1-A68C-441F-948A-AD544A2FF6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1pPr>
            <a:lvl2pPr marL="742950" indent="-285750"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2pPr>
            <a:lvl3pPr marL="1143000" indent="-228600"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3pPr>
            <a:lvl4pPr marL="1600200" indent="-228600"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4pPr>
            <a:lvl5pPr marL="2057400" indent="-228600"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9pPr>
          </a:lstStyle>
          <a:p>
            <a:pPr eaLnBrk="0" hangingPunct="0"/>
            <a:fld id="{C7BB5EC0-21AB-4975-A106-1DCB5EBDD5FB}" type="slidenum">
              <a:rPr lang="ja-JP" altLang="en-US" sz="1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eaLnBrk="0" hangingPunct="0"/>
              <a:t>1</a:t>
            </a:fld>
            <a:endParaRPr lang="en-US" altLang="ja-JP" sz="12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115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3E818-BA5A-4131-B2C8-83EAD7F27EFB}" type="datetimeFigureOut">
              <a:rPr lang="en-US" smtClean="0"/>
              <a:t>11/09/2020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F427A-0B9A-4617-A4E9-4A867AFED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904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3E818-BA5A-4131-B2C8-83EAD7F27EFB}" type="datetimeFigureOut">
              <a:rPr lang="en-US" smtClean="0"/>
              <a:t>11/09/2020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F427A-0B9A-4617-A4E9-4A867AFED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184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3E818-BA5A-4131-B2C8-83EAD7F27EFB}" type="datetimeFigureOut">
              <a:rPr lang="en-US" smtClean="0"/>
              <a:t>11/09/2020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F427A-0B9A-4617-A4E9-4A867AFED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86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3E818-BA5A-4131-B2C8-83EAD7F27EFB}" type="datetimeFigureOut">
              <a:rPr lang="en-US" smtClean="0"/>
              <a:t>11/09/2020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F427A-0B9A-4617-A4E9-4A867AFED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350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3E818-BA5A-4131-B2C8-83EAD7F27EFB}" type="datetimeFigureOut">
              <a:rPr lang="en-US" smtClean="0"/>
              <a:t>11/09/2020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F427A-0B9A-4617-A4E9-4A867AFED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67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3E818-BA5A-4131-B2C8-83EAD7F27EFB}" type="datetimeFigureOut">
              <a:rPr lang="en-US" smtClean="0"/>
              <a:t>11/09/2020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F427A-0B9A-4617-A4E9-4A867AFED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441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3E818-BA5A-4131-B2C8-83EAD7F27EFB}" type="datetimeFigureOut">
              <a:rPr lang="en-US" smtClean="0"/>
              <a:t>11/09/2020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F427A-0B9A-4617-A4E9-4A867AFED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938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3E818-BA5A-4131-B2C8-83EAD7F27EFB}" type="datetimeFigureOut">
              <a:rPr lang="en-US" smtClean="0"/>
              <a:t>11/09/2020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F427A-0B9A-4617-A4E9-4A867AFED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526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3E818-BA5A-4131-B2C8-83EAD7F27EFB}" type="datetimeFigureOut">
              <a:rPr lang="en-US" smtClean="0"/>
              <a:t>11/09/2020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F427A-0B9A-4617-A4E9-4A867AFED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091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3E818-BA5A-4131-B2C8-83EAD7F27EFB}" type="datetimeFigureOut">
              <a:rPr lang="en-US" smtClean="0"/>
              <a:t>11/09/2020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F427A-0B9A-4617-A4E9-4A867AFED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626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3E818-BA5A-4131-B2C8-83EAD7F27EFB}" type="datetimeFigureOut">
              <a:rPr lang="en-US" smtClean="0"/>
              <a:t>11/09/2020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F427A-0B9A-4617-A4E9-4A867AFED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560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F3E818-BA5A-4131-B2C8-83EAD7F27EFB}" type="datetimeFigureOut">
              <a:rPr lang="en-US" smtClean="0"/>
              <a:t>11/09/2020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3F427A-0B9A-4617-A4E9-4A867AFED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902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Text Box 2">
            <a:extLst>
              <a:ext uri="{FF2B5EF4-FFF2-40B4-BE49-F238E27FC236}">
                <a16:creationId xmlns="" xmlns:a16="http://schemas.microsoft.com/office/drawing/2014/main" id="{AA9BCFEC-ABE4-4E95-924E-509D8FEA2B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3"/>
            <a:ext cx="12192000" cy="404813"/>
          </a:xfrm>
          <a:prstGeom prst="rect">
            <a:avLst/>
          </a:prstGeom>
          <a:solidFill>
            <a:srgbClr val="0000FF"/>
          </a:solidFill>
          <a:ln>
            <a:noFill/>
          </a:ln>
          <a:extLst/>
        </p:spPr>
        <p:txBody>
          <a:bodyPr wrap="none" lIns="40069" tIns="20035" rIns="40069" bIns="20035" anchor="ctr" anchorCtr="1"/>
          <a:lstStyle>
            <a:lvl1pPr defTabSz="560388"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1pPr>
            <a:lvl2pPr marL="742950" indent="-285750" defTabSz="560388"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2pPr>
            <a:lvl3pPr marL="1143000" indent="-228600" defTabSz="560388"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3pPr>
            <a:lvl4pPr marL="1600200" indent="-228600" defTabSz="560388"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4pPr>
            <a:lvl5pPr marL="2057400" indent="-228600" defTabSz="560388"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5pPr>
            <a:lvl6pPr marL="2514600" indent="-228600" defTabSz="560388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6pPr>
            <a:lvl7pPr marL="2971800" indent="-228600" defTabSz="560388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7pPr>
            <a:lvl8pPr marL="3429000" indent="-228600" defTabSz="560388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8pPr>
            <a:lvl9pPr marL="3886200" indent="-228600" defTabSz="560388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MS Gothic" panose="020B0609070205080204" pitchFamily="49" charset="-128"/>
              </a:defRPr>
            </a:lvl9pPr>
          </a:lstStyle>
          <a:p>
            <a:pPr>
              <a:buFontTx/>
              <a:buNone/>
            </a:pPr>
            <a:r>
              <a:rPr lang="en-GB" altLang="ja-JP" sz="2000" b="1" dirty="0" smtClean="0">
                <a:solidFill>
                  <a:schemeClr val="bg1"/>
                </a:solidFill>
                <a:cs typeface="Times New Roman" pitchFamily="18" charset="0"/>
              </a:rPr>
              <a:t>Develop </a:t>
            </a:r>
            <a:r>
              <a:rPr lang="en-GB" altLang="ja-JP" sz="2000" b="1" dirty="0">
                <a:solidFill>
                  <a:schemeClr val="bg1"/>
                </a:solidFill>
                <a:cs typeface="Times New Roman" pitchFamily="18" charset="0"/>
              </a:rPr>
              <a:t>new function </a:t>
            </a:r>
            <a:r>
              <a:rPr lang="en-GB" altLang="ja-JP" sz="2000" b="1" dirty="0" smtClean="0">
                <a:solidFill>
                  <a:schemeClr val="bg1"/>
                </a:solidFill>
                <a:cs typeface="Times New Roman" pitchFamily="18" charset="0"/>
              </a:rPr>
              <a:t>to </a:t>
            </a:r>
            <a:r>
              <a:rPr lang="en-GB" altLang="ja-JP" sz="2000" b="1" dirty="0">
                <a:solidFill>
                  <a:schemeClr val="bg1"/>
                </a:solidFill>
                <a:cs typeface="Times New Roman" pitchFamily="18" charset="0"/>
              </a:rPr>
              <a:t>download serial by </a:t>
            </a:r>
            <a:r>
              <a:rPr lang="en-GB" altLang="ja-JP" sz="2000" b="1" dirty="0" smtClean="0">
                <a:solidFill>
                  <a:schemeClr val="bg1"/>
                </a:solidFill>
                <a:cs typeface="Times New Roman" pitchFamily="18" charset="0"/>
              </a:rPr>
              <a:t>many </a:t>
            </a:r>
            <a:r>
              <a:rPr lang="en-GB" altLang="ja-JP" sz="2000" b="1" dirty="0">
                <a:solidFill>
                  <a:schemeClr val="bg1"/>
                </a:solidFill>
                <a:cs typeface="Times New Roman" pitchFamily="18" charset="0"/>
              </a:rPr>
              <a:t>barcode </a:t>
            </a:r>
            <a:r>
              <a:rPr lang="en-GB" altLang="ja-JP" sz="2000" b="1" dirty="0" smtClean="0">
                <a:solidFill>
                  <a:schemeClr val="bg1"/>
                </a:solidFill>
                <a:cs typeface="Times New Roman" pitchFamily="18" charset="0"/>
              </a:rPr>
              <a:t>at once</a:t>
            </a:r>
            <a:endParaRPr lang="en-US" altLang="ja-JP" sz="2000" b="1" dirty="0">
              <a:solidFill>
                <a:schemeClr val="bg1"/>
              </a:solidFill>
              <a:cs typeface="Times New Roman" pitchFamily="18" charset="0"/>
            </a:endParaRPr>
          </a:p>
        </p:txBody>
      </p:sp>
      <p:sp>
        <p:nvSpPr>
          <p:cNvPr id="26" name="AutoShape 2">
            <a:extLst>
              <a:ext uri="{FF2B5EF4-FFF2-40B4-BE49-F238E27FC236}">
                <a16:creationId xmlns="" xmlns:a16="http://schemas.microsoft.com/office/drawing/2014/main" id="{E8777899-99E0-47A0-9934-9B34C21654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4977" y="989785"/>
            <a:ext cx="5841023" cy="3705784"/>
          </a:xfrm>
          <a:prstGeom prst="roundRect">
            <a:avLst>
              <a:gd name="adj" fmla="val 6616"/>
            </a:avLst>
          </a:prstGeom>
          <a:noFill/>
          <a:ln w="25400">
            <a:solidFill>
              <a:srgbClr val="C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altLang="en-US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1" name="AutoShape 7">
            <a:extLst>
              <a:ext uri="{FF2B5EF4-FFF2-40B4-BE49-F238E27FC236}">
                <a16:creationId xmlns="" xmlns:a16="http://schemas.microsoft.com/office/drawing/2014/main" id="{4F67AC76-A935-4B86-832C-C964ECA433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7196" y="4766325"/>
            <a:ext cx="5678104" cy="2015475"/>
          </a:xfrm>
          <a:prstGeom prst="roundRect">
            <a:avLst>
              <a:gd name="adj" fmla="val 16667"/>
            </a:avLst>
          </a:prstGeom>
          <a:solidFill>
            <a:schemeClr val="accent3">
              <a:lumMod val="20000"/>
              <a:lumOff val="80000"/>
            </a:schemeClr>
          </a:solidFill>
          <a:ln w="28575" algn="ctr">
            <a:solidFill>
              <a:srgbClr val="0000CC"/>
            </a:solidFill>
            <a:round/>
            <a:headEnd/>
            <a:tailEnd/>
          </a:ln>
        </p:spPr>
        <p:txBody>
          <a:bodyPr anchor="ctr"/>
          <a:lstStyle/>
          <a:p>
            <a:pPr>
              <a:spcBef>
                <a:spcPct val="20000"/>
              </a:spcBef>
              <a:defRPr/>
            </a:pPr>
            <a:endParaRPr lang="en-US" altLang="ja-JP" sz="1300" dirty="0">
              <a:solidFill>
                <a:prstClr val="black"/>
              </a:solidFill>
              <a:latin typeface="Times New Roman" pitchFamily="18" charset="0"/>
              <a:ea typeface="ＭＳ Ｐゴシック"/>
              <a:cs typeface="Times New Roman" pitchFamily="18" charset="0"/>
            </a:endParaRPr>
          </a:p>
          <a:p>
            <a:pPr>
              <a:spcBef>
                <a:spcPct val="20000"/>
              </a:spcBef>
              <a:defRPr/>
            </a:pPr>
            <a:endParaRPr lang="en-US" altLang="ja-JP" sz="1300" dirty="0">
              <a:solidFill>
                <a:prstClr val="black"/>
              </a:solidFill>
              <a:latin typeface="Times New Roman" pitchFamily="18" charset="0"/>
              <a:ea typeface="ＭＳ Ｐゴシック"/>
              <a:cs typeface="Times New Roman" pitchFamily="18" charset="0"/>
            </a:endParaRPr>
          </a:p>
        </p:txBody>
      </p:sp>
      <p:sp>
        <p:nvSpPr>
          <p:cNvPr id="88" name="TextBox 2">
            <a:extLst>
              <a:ext uri="{FF2B5EF4-FFF2-40B4-BE49-F238E27FC236}">
                <a16:creationId xmlns="" xmlns:a16="http://schemas.microsoft.com/office/drawing/2014/main" id="{750ECDEE-D755-4BF9-98CD-8EED7042E084}"/>
              </a:ext>
            </a:extLst>
          </p:cNvPr>
          <p:cNvSpPr txBox="1"/>
          <p:nvPr/>
        </p:nvSpPr>
        <p:spPr>
          <a:xfrm>
            <a:off x="1719358" y="3767846"/>
            <a:ext cx="1253277" cy="674217"/>
          </a:xfrm>
          <a:prstGeom prst="rect">
            <a:avLst/>
          </a:prstGeom>
          <a:solidFill>
            <a:srgbClr val="FF0000"/>
          </a:solidFill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200" b="1" dirty="0">
                <a:solidFill>
                  <a:schemeClr val="tx1"/>
                </a:solidFill>
              </a:rPr>
              <a:t>Download serial by only one barcode/ time</a:t>
            </a:r>
            <a:endParaRPr lang="en-US" sz="12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3" name="AutoShape 7">
            <a:extLst>
              <a:ext uri="{FF2B5EF4-FFF2-40B4-BE49-F238E27FC236}">
                <a16:creationId xmlns="" xmlns:a16="http://schemas.microsoft.com/office/drawing/2014/main" id="{10047F75-8891-4D33-9F47-DDD0F3005C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4977" y="4755303"/>
            <a:ext cx="5841023" cy="2042565"/>
          </a:xfrm>
          <a:prstGeom prst="roundRect">
            <a:avLst>
              <a:gd name="adj" fmla="val 16667"/>
            </a:avLst>
          </a:prstGeom>
          <a:solidFill>
            <a:schemeClr val="accent3">
              <a:lumMod val="20000"/>
              <a:lumOff val="80000"/>
            </a:schemeClr>
          </a:solidFill>
          <a:ln w="28575" algn="ctr">
            <a:solidFill>
              <a:srgbClr val="C00000"/>
            </a:solidFill>
            <a:round/>
            <a:headEnd/>
            <a:tailEnd/>
          </a:ln>
        </p:spPr>
        <p:txBody>
          <a:bodyPr anchor="ctr"/>
          <a:lstStyle/>
          <a:p>
            <a:pPr>
              <a:defRPr/>
            </a:pPr>
            <a:endParaRPr lang="en-US" altLang="ja-JP" sz="1400" dirty="0">
              <a:solidFill>
                <a:prstClr val="black"/>
              </a:solidFill>
              <a:latin typeface="Times New Roman" pitchFamily="18" charset="0"/>
              <a:ea typeface="ＭＳ Ｐゴシック"/>
              <a:cs typeface="Times New Roman" pitchFamily="18" charset="0"/>
            </a:endParaRPr>
          </a:p>
        </p:txBody>
      </p:sp>
      <p:sp>
        <p:nvSpPr>
          <p:cNvPr id="139" name="Rounded Rectangle 138"/>
          <p:cNvSpPr/>
          <p:nvPr/>
        </p:nvSpPr>
        <p:spPr>
          <a:xfrm>
            <a:off x="501162" y="4953000"/>
            <a:ext cx="5671039" cy="1890506"/>
          </a:xfrm>
          <a:prstGeom prst="round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tx1"/>
                </a:solidFill>
              </a:rPr>
              <a:t>Download serial </a:t>
            </a:r>
            <a:r>
              <a:rPr lang="en-GB" sz="1400" dirty="0" smtClean="0">
                <a:solidFill>
                  <a:schemeClr val="tx1"/>
                </a:solidFill>
              </a:rPr>
              <a:t>by only one barcode/ time.</a:t>
            </a:r>
          </a:p>
          <a:p>
            <a:endParaRPr lang="en-GB" altLang="ja-JP" sz="13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 marL="285750" indent="-285750">
              <a:buFont typeface="Wingdings" pitchFamily="2" charset="2"/>
              <a:buChar char="v"/>
            </a:pPr>
            <a:r>
              <a:rPr lang="en-GB" altLang="ja-JP" sz="13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W</a:t>
            </a:r>
            <a:r>
              <a:rPr lang="en-GB" altLang="ja-JP" sz="13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aste </a:t>
            </a:r>
            <a:r>
              <a:rPr lang="en-GB" altLang="ja-JP" sz="13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time : </a:t>
            </a:r>
            <a:r>
              <a:rPr lang="en-GB" altLang="ja-JP" sz="13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1 minutes/ barcode ~ 45 minutes/shipment </a:t>
            </a:r>
          </a:p>
          <a:p>
            <a:r>
              <a:rPr lang="en-GB" altLang="ja-JP" sz="13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 </a:t>
            </a:r>
            <a:r>
              <a:rPr lang="en-GB" altLang="ja-JP" sz="13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     ~ 2700 minutes (45 hours)/60 shipment/month </a:t>
            </a:r>
          </a:p>
          <a:p>
            <a:r>
              <a:rPr lang="en-GB" altLang="ja-JP" sz="13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 </a:t>
            </a:r>
            <a:r>
              <a:rPr lang="en-GB" altLang="ja-JP" sz="13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     ~ 540 </a:t>
            </a:r>
            <a:r>
              <a:rPr lang="en-GB" altLang="ja-JP" sz="13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hours/year</a:t>
            </a:r>
          </a:p>
          <a:p>
            <a:r>
              <a:rPr lang="en-US" altLang="ja-JP" sz="13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.</a:t>
            </a:r>
          </a:p>
        </p:txBody>
      </p:sp>
      <p:sp>
        <p:nvSpPr>
          <p:cNvPr id="186" name="Rounded Rectangle 185"/>
          <p:cNvSpPr/>
          <p:nvPr/>
        </p:nvSpPr>
        <p:spPr>
          <a:xfrm>
            <a:off x="6215564" y="4698739"/>
            <a:ext cx="5709735" cy="2078979"/>
          </a:xfrm>
          <a:prstGeom prst="round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altLang="ja-JP" sz="13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Request IT to develop a new function on system to download serial by many barcode at once.</a:t>
            </a:r>
          </a:p>
          <a:p>
            <a:r>
              <a:rPr lang="en-GB" altLang="ja-JP" sz="13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  =&gt; Reduce time, cost for download serial from system.</a:t>
            </a:r>
            <a:endParaRPr lang="en-GB" altLang="ja-JP" sz="1300" b="1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r>
              <a:rPr lang="en-GB" altLang="ja-JP" sz="1300" b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 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GB" altLang="ja-JP" sz="1300" dirty="0">
                <a:solidFill>
                  <a:srgbClr val="000099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Take time: </a:t>
            </a:r>
            <a:r>
              <a:rPr lang="en-US" altLang="ja-JP" sz="1300" dirty="0" smtClean="0">
                <a:solidFill>
                  <a:srgbClr val="000099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15 minutes/shipment  </a:t>
            </a:r>
            <a:r>
              <a:rPr lang="en-US" altLang="ja-JP" sz="1300" dirty="0">
                <a:solidFill>
                  <a:srgbClr val="000099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~ </a:t>
            </a:r>
            <a:r>
              <a:rPr lang="en-US" altLang="ja-JP" sz="1300" dirty="0" smtClean="0">
                <a:solidFill>
                  <a:srgbClr val="000099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900 minutes (15 hours)/60 shipment/month </a:t>
            </a:r>
            <a:r>
              <a:rPr lang="en-US" altLang="ja-JP" sz="1300" dirty="0">
                <a:solidFill>
                  <a:srgbClr val="000099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~ </a:t>
            </a:r>
            <a:r>
              <a:rPr lang="en-US" altLang="ja-JP" sz="1300" dirty="0" smtClean="0">
                <a:solidFill>
                  <a:srgbClr val="000099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180hours/Year.</a:t>
            </a:r>
            <a:endParaRPr lang="en-US" altLang="ja-JP" sz="1300" b="1" dirty="0">
              <a:solidFill>
                <a:srgbClr val="000099"/>
              </a:solidFill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 marL="171450" indent="-171450">
              <a:buFont typeface="Symbol"/>
              <a:buChar char="Þ"/>
            </a:pPr>
            <a:r>
              <a:rPr lang="en-US" altLang="ja-JP" sz="1300" b="1" dirty="0">
                <a:solidFill>
                  <a:srgbClr val="000099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Save time:  </a:t>
            </a:r>
            <a:r>
              <a:rPr lang="en-US" altLang="ja-JP" sz="1300" b="1" dirty="0" smtClean="0">
                <a:solidFill>
                  <a:srgbClr val="000099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540 hours </a:t>
            </a:r>
            <a:r>
              <a:rPr lang="en-US" altLang="ja-JP" sz="1300" b="1" dirty="0">
                <a:solidFill>
                  <a:srgbClr val="000099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– </a:t>
            </a:r>
            <a:r>
              <a:rPr lang="en-US" altLang="ja-JP" sz="1300" b="1" dirty="0" smtClean="0">
                <a:solidFill>
                  <a:srgbClr val="000099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180 hours </a:t>
            </a:r>
            <a:r>
              <a:rPr lang="en-US" altLang="ja-JP" sz="1300" b="1" dirty="0">
                <a:solidFill>
                  <a:srgbClr val="000099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= </a:t>
            </a:r>
            <a:r>
              <a:rPr lang="en-US" altLang="ja-JP" sz="1300" b="1" dirty="0" smtClean="0">
                <a:solidFill>
                  <a:srgbClr val="000099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360 hours/year</a:t>
            </a:r>
            <a:endParaRPr lang="en-US" altLang="ja-JP" sz="1300" b="1" dirty="0">
              <a:solidFill>
                <a:srgbClr val="000099"/>
              </a:solidFill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r>
              <a:rPr lang="en-US" altLang="ja-JP" sz="1300" b="1" dirty="0">
                <a:solidFill>
                  <a:srgbClr val="000099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    Save cost:  </a:t>
            </a:r>
            <a:r>
              <a:rPr lang="en-US" altLang="ja-JP" sz="1300" b="1" u="sng" dirty="0" smtClean="0">
                <a:solidFill>
                  <a:srgbClr val="000099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650 </a:t>
            </a:r>
            <a:r>
              <a:rPr lang="en-US" altLang="ja-JP" sz="1300" b="1" u="sng" dirty="0">
                <a:solidFill>
                  <a:srgbClr val="000099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USD/Year</a:t>
            </a:r>
          </a:p>
        </p:txBody>
      </p:sp>
      <p:sp>
        <p:nvSpPr>
          <p:cNvPr id="68" name="Text Box 4"/>
          <p:cNvSpPr txBox="1">
            <a:spLocks noChangeArrowheads="1"/>
          </p:cNvSpPr>
          <p:nvPr/>
        </p:nvSpPr>
        <p:spPr bwMode="auto">
          <a:xfrm>
            <a:off x="2527823" y="771553"/>
            <a:ext cx="1535113" cy="369332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3200">
                <a:solidFill>
                  <a:schemeClr val="tx1"/>
                </a:solidFill>
                <a:latin typeface="Times New Roman" pitchFamily="18" charset="0"/>
                <a:ea typeface="MS Gothic" pitchFamily="49" charset="-128"/>
              </a:defRPr>
            </a:lvl1pPr>
            <a:lvl2pPr marL="742950" indent="-285750">
              <a:defRPr kumimoji="1" sz="3200">
                <a:solidFill>
                  <a:schemeClr val="tx1"/>
                </a:solidFill>
                <a:latin typeface="Times New Roman" pitchFamily="18" charset="0"/>
                <a:ea typeface="MS Gothic" pitchFamily="49" charset="-128"/>
              </a:defRPr>
            </a:lvl2pPr>
            <a:lvl3pPr marL="1143000" indent="-228600">
              <a:defRPr kumimoji="1" sz="3200">
                <a:solidFill>
                  <a:schemeClr val="tx1"/>
                </a:solidFill>
                <a:latin typeface="Times New Roman" pitchFamily="18" charset="0"/>
                <a:ea typeface="MS Gothic" pitchFamily="49" charset="-128"/>
              </a:defRPr>
            </a:lvl3pPr>
            <a:lvl4pPr marL="1600200" indent="-228600">
              <a:defRPr kumimoji="1" sz="3200">
                <a:solidFill>
                  <a:schemeClr val="tx1"/>
                </a:solidFill>
                <a:latin typeface="Times New Roman" pitchFamily="18" charset="0"/>
                <a:ea typeface="MS Gothic" pitchFamily="49" charset="-128"/>
              </a:defRPr>
            </a:lvl4pPr>
            <a:lvl5pPr marL="2057400" indent="-228600">
              <a:defRPr kumimoji="1" sz="3200">
                <a:solidFill>
                  <a:schemeClr val="tx1"/>
                </a:solidFill>
                <a:latin typeface="Times New Roman" pitchFamily="18" charset="0"/>
                <a:ea typeface="MS Gothic" pitchFamily="49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Times New Roman" pitchFamily="18" charset="0"/>
                <a:ea typeface="MS Gothic" pitchFamily="49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Times New Roman" pitchFamily="18" charset="0"/>
                <a:ea typeface="MS Gothic" pitchFamily="49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Times New Roman" pitchFamily="18" charset="0"/>
                <a:ea typeface="MS Gothic" pitchFamily="49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Times New Roman" pitchFamily="18" charset="0"/>
                <a:ea typeface="MS Gothic" pitchFamily="49" charset="-128"/>
              </a:defRPr>
            </a:lvl9pPr>
          </a:lstStyle>
          <a:p>
            <a:pPr algn="ctr" eaLnBrk="1" hangingPunct="1"/>
            <a:r>
              <a:rPr lang="en-US" altLang="ja-JP" sz="1800" b="1" dirty="0">
                <a:solidFill>
                  <a:srgbClr val="FFFFFF"/>
                </a:solidFill>
                <a:ea typeface="ＭＳ Ｐゴシック" pitchFamily="34" charset="-128"/>
                <a:cs typeface="Times New Roman" pitchFamily="18" charset="0"/>
              </a:rPr>
              <a:t>◆Before</a:t>
            </a:r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 rotWithShape="1">
          <a:blip r:embed="rId3"/>
          <a:srcRect l="26983" t="19447" r="33637" b="6285"/>
          <a:stretch/>
        </p:blipFill>
        <p:spPr>
          <a:xfrm>
            <a:off x="3986633" y="1193600"/>
            <a:ext cx="1976526" cy="1246457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 rotWithShape="1">
          <a:blip r:embed="rId4"/>
          <a:srcRect l="1964" t="9309" r="17073" b="62869"/>
          <a:stretch/>
        </p:blipFill>
        <p:spPr>
          <a:xfrm>
            <a:off x="674085" y="2303499"/>
            <a:ext cx="5286768" cy="1266713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 rotWithShape="1">
          <a:blip r:embed="rId4"/>
          <a:srcRect l="30718" t="17258" r="60412" b="80336"/>
          <a:stretch/>
        </p:blipFill>
        <p:spPr>
          <a:xfrm>
            <a:off x="2543452" y="2658140"/>
            <a:ext cx="878711" cy="160596"/>
          </a:xfrm>
          <a:prstGeom prst="rect">
            <a:avLst/>
          </a:prstGeom>
        </p:spPr>
      </p:pic>
      <p:sp>
        <p:nvSpPr>
          <p:cNvPr id="2" name="Rounded Rectangle 1"/>
          <p:cNvSpPr/>
          <p:nvPr/>
        </p:nvSpPr>
        <p:spPr>
          <a:xfrm>
            <a:off x="2238417" y="2637034"/>
            <a:ext cx="1170180" cy="181609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Down Arrow 72"/>
          <p:cNvSpPr/>
          <p:nvPr/>
        </p:nvSpPr>
        <p:spPr>
          <a:xfrm>
            <a:off x="2809984" y="2821054"/>
            <a:ext cx="158430" cy="92858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4" name="Picture 7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329" y="1149076"/>
            <a:ext cx="1951952" cy="10652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5" name="Picture 74"/>
          <p:cNvPicPr>
            <a:picLocks noChangeAspect="1"/>
          </p:cNvPicPr>
          <p:nvPr/>
        </p:nvPicPr>
        <p:blipFill rotWithShape="1">
          <a:blip r:embed="rId6"/>
          <a:srcRect l="34952" t="53248" r="42858" b="33510"/>
          <a:stretch/>
        </p:blipFill>
        <p:spPr>
          <a:xfrm>
            <a:off x="1719358" y="1853172"/>
            <a:ext cx="332798" cy="148952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1885757" y="2003553"/>
            <a:ext cx="382914" cy="6162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77" name="Picture 76"/>
          <p:cNvPicPr>
            <a:picLocks noChangeAspect="1" noChangeArrowheads="1"/>
            <a:extLst>
              <a:ext uri="{84589F7E-364E-4C9E-8A38-B11213B215E9}">
                <a14:cameraTool xmlns:a14="http://schemas.microsoft.com/office/drawing/2010/main" cellRange="$A$1:$C$8"/>
              </a:ext>
            </a:extLst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3633804" y="3740466"/>
            <a:ext cx="2303911" cy="870188"/>
          </a:xfrm>
          <a:prstGeom prst="rect">
            <a:avLst/>
          </a:prstGeom>
          <a:solidFill>
            <a:srgbClr xmlns:mc="http://schemas.openxmlformats.org/markup-compatibility/2006" xmlns:a14="http://schemas.microsoft.com/office/drawing/2010/main" val="FFFFFF" mc:Ignorable="a14" a14:legacySpreadsheetColorIndex="9"/>
          </a:solidFill>
          <a:ln w="9525">
            <a:solidFill>
              <a:srgbClr xmlns:mc="http://schemas.openxmlformats.org/markup-compatibility/2006" xmlns:a14="http://schemas.microsoft.com/office/drawing/2010/main" val="000000" mc:Ignorable="a14" a14:legacySpreadsheetColorIndex="64"/>
            </a:solidFill>
            <a:miter lim="800000"/>
            <a:headEnd/>
            <a:tailEnd/>
          </a:ln>
        </p:spPr>
      </p:pic>
      <p:sp>
        <p:nvSpPr>
          <p:cNvPr id="78" name="AutoShape 2">
            <a:extLst>
              <a:ext uri="{FF2B5EF4-FFF2-40B4-BE49-F238E27FC236}">
                <a16:creationId xmlns="" xmlns:a16="http://schemas.microsoft.com/office/drawing/2014/main" id="{E8777899-99E0-47A0-9934-9B34C21654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47759" y="989785"/>
            <a:ext cx="5777540" cy="3705784"/>
          </a:xfrm>
          <a:prstGeom prst="roundRect">
            <a:avLst>
              <a:gd name="adj" fmla="val 6616"/>
            </a:avLst>
          </a:prstGeom>
          <a:noFill/>
          <a:ln w="25400">
            <a:solidFill>
              <a:srgbClr val="0000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altLang="en-US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9" name="TextBox 2">
            <a:extLst>
              <a:ext uri="{FF2B5EF4-FFF2-40B4-BE49-F238E27FC236}">
                <a16:creationId xmlns="" xmlns:a16="http://schemas.microsoft.com/office/drawing/2014/main" id="{750ECDEE-D755-4BF9-98CD-8EED7042E084}"/>
              </a:ext>
            </a:extLst>
          </p:cNvPr>
          <p:cNvSpPr txBox="1"/>
          <p:nvPr/>
        </p:nvSpPr>
        <p:spPr>
          <a:xfrm>
            <a:off x="6325140" y="3704919"/>
            <a:ext cx="1125409" cy="800073"/>
          </a:xfrm>
          <a:prstGeom prst="rect">
            <a:avLst/>
          </a:prstGeom>
          <a:solidFill>
            <a:srgbClr val="000099"/>
          </a:solidFill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altLang="ja-JP" sz="1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Download </a:t>
            </a:r>
            <a:r>
              <a:rPr lang="en-GB" altLang="ja-JP" sz="1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serial by many barcode at once</a:t>
            </a:r>
            <a:endParaRPr lang="en-US" sz="12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80" name="Picture 79"/>
          <p:cNvPicPr>
            <a:picLocks noChangeAspect="1"/>
          </p:cNvPicPr>
          <p:nvPr/>
        </p:nvPicPr>
        <p:blipFill rotWithShape="1">
          <a:blip r:embed="rId3"/>
          <a:srcRect l="26983" t="19447" r="33637" b="6285"/>
          <a:stretch/>
        </p:blipFill>
        <p:spPr>
          <a:xfrm>
            <a:off x="9153333" y="1172316"/>
            <a:ext cx="1976526" cy="1261116"/>
          </a:xfrm>
          <a:prstGeom prst="rect">
            <a:avLst/>
          </a:prstGeom>
        </p:spPr>
      </p:pic>
      <p:sp>
        <p:nvSpPr>
          <p:cNvPr id="84" name="Down Arrow 83"/>
          <p:cNvSpPr/>
          <p:nvPr/>
        </p:nvSpPr>
        <p:spPr>
          <a:xfrm>
            <a:off x="8754247" y="2727839"/>
            <a:ext cx="158430" cy="92858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85" name="Picture 8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2202" y="1172315"/>
            <a:ext cx="1577868" cy="126111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6" name="Picture 85"/>
          <p:cNvPicPr>
            <a:picLocks noChangeAspect="1"/>
          </p:cNvPicPr>
          <p:nvPr/>
        </p:nvPicPr>
        <p:blipFill rotWithShape="1">
          <a:blip r:embed="rId6"/>
          <a:srcRect l="34952" t="53248" r="42858" b="33510"/>
          <a:stretch/>
        </p:blipFill>
        <p:spPr>
          <a:xfrm>
            <a:off x="7702907" y="2019617"/>
            <a:ext cx="332798" cy="148952"/>
          </a:xfrm>
          <a:prstGeom prst="rect">
            <a:avLst/>
          </a:prstGeom>
        </p:spPr>
      </p:pic>
      <p:pic>
        <p:nvPicPr>
          <p:cNvPr id="89" name="Picture 88"/>
          <p:cNvPicPr>
            <a:picLocks noChangeAspect="1" noChangeArrowheads="1"/>
            <a:extLst>
              <a:ext uri="{84589F7E-364E-4C9E-8A38-B11213B215E9}">
                <a14:cameraTool xmlns:a14="http://schemas.microsoft.com/office/drawing/2010/main" cellRange="$A$1:$C$8"/>
              </a:ext>
            </a:extLst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9678573" y="3704919"/>
            <a:ext cx="1976659" cy="831426"/>
          </a:xfrm>
          <a:prstGeom prst="rect">
            <a:avLst/>
          </a:prstGeom>
          <a:solidFill>
            <a:srgbClr xmlns:mc="http://schemas.openxmlformats.org/markup-compatibility/2006" xmlns:a14="http://schemas.microsoft.com/office/drawing/2010/main" val="FFFFFF" mc:Ignorable="a14" a14:legacySpreadsheetColorIndex="9"/>
          </a:solidFill>
          <a:ln w="9525">
            <a:solidFill>
              <a:srgbClr xmlns:mc="http://schemas.openxmlformats.org/markup-compatibility/2006" xmlns:a14="http://schemas.microsoft.com/office/drawing/2010/main" val="000000" mc:Ignorable="a14" a14:legacySpreadsheetColorIndex="64"/>
            </a:solidFill>
            <a:miter lim="800000"/>
            <a:headEnd/>
            <a:tailEnd/>
          </a:ln>
        </p:spPr>
      </p:pic>
      <p:sp>
        <p:nvSpPr>
          <p:cNvPr id="67" name="Text Box 5"/>
          <p:cNvSpPr txBox="1">
            <a:spLocks noChangeArrowheads="1"/>
          </p:cNvSpPr>
          <p:nvPr/>
        </p:nvSpPr>
        <p:spPr bwMode="auto">
          <a:xfrm>
            <a:off x="8199006" y="780788"/>
            <a:ext cx="1535113" cy="369332"/>
          </a:xfrm>
          <a:prstGeom prst="rect">
            <a:avLst/>
          </a:prstGeom>
          <a:solidFill>
            <a:srgbClr val="0000FF"/>
          </a:solidFill>
          <a:ln>
            <a:noFill/>
          </a:ln>
          <a:effectLst/>
          <a:extLst/>
        </p:spPr>
        <p:txBody>
          <a:bodyPr wrap="square">
            <a:spAutoFit/>
          </a:bodyPr>
          <a:lstStyle>
            <a:lvl1pPr>
              <a:defRPr kumimoji="1" sz="3200">
                <a:solidFill>
                  <a:schemeClr val="tx1"/>
                </a:solidFill>
                <a:latin typeface="Times New Roman" pitchFamily="18" charset="0"/>
                <a:ea typeface="MS Gothic" pitchFamily="49" charset="-128"/>
              </a:defRPr>
            </a:lvl1pPr>
            <a:lvl2pPr marL="742950" indent="-285750">
              <a:defRPr kumimoji="1" sz="3200">
                <a:solidFill>
                  <a:schemeClr val="tx1"/>
                </a:solidFill>
                <a:latin typeface="Times New Roman" pitchFamily="18" charset="0"/>
                <a:ea typeface="MS Gothic" pitchFamily="49" charset="-128"/>
              </a:defRPr>
            </a:lvl2pPr>
            <a:lvl3pPr marL="1143000" indent="-228600">
              <a:defRPr kumimoji="1" sz="3200">
                <a:solidFill>
                  <a:schemeClr val="tx1"/>
                </a:solidFill>
                <a:latin typeface="Times New Roman" pitchFamily="18" charset="0"/>
                <a:ea typeface="MS Gothic" pitchFamily="49" charset="-128"/>
              </a:defRPr>
            </a:lvl3pPr>
            <a:lvl4pPr marL="1600200" indent="-228600">
              <a:defRPr kumimoji="1" sz="3200">
                <a:solidFill>
                  <a:schemeClr val="tx1"/>
                </a:solidFill>
                <a:latin typeface="Times New Roman" pitchFamily="18" charset="0"/>
                <a:ea typeface="MS Gothic" pitchFamily="49" charset="-128"/>
              </a:defRPr>
            </a:lvl4pPr>
            <a:lvl5pPr marL="2057400" indent="-228600">
              <a:defRPr kumimoji="1" sz="3200">
                <a:solidFill>
                  <a:schemeClr val="tx1"/>
                </a:solidFill>
                <a:latin typeface="Times New Roman" pitchFamily="18" charset="0"/>
                <a:ea typeface="MS Gothic" pitchFamily="49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Times New Roman" pitchFamily="18" charset="0"/>
                <a:ea typeface="MS Gothic" pitchFamily="49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Times New Roman" pitchFamily="18" charset="0"/>
                <a:ea typeface="MS Gothic" pitchFamily="49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Times New Roman" pitchFamily="18" charset="0"/>
                <a:ea typeface="MS Gothic" pitchFamily="49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1"/>
                </a:solidFill>
                <a:latin typeface="Times New Roman" pitchFamily="18" charset="0"/>
                <a:ea typeface="MS Gothic" pitchFamily="49" charset="-128"/>
              </a:defRPr>
            </a:lvl9pPr>
          </a:lstStyle>
          <a:p>
            <a:pPr algn="ctr" eaLnBrk="1" hangingPunct="1"/>
            <a:r>
              <a:rPr lang="en-US" altLang="ja-JP" sz="1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itchFamily="34" charset="-128"/>
                <a:cs typeface="Times New Roman" pitchFamily="18" charset="0"/>
              </a:rPr>
              <a:t>◆ After</a:t>
            </a:r>
            <a:r>
              <a:rPr lang="en-US" altLang="ja-JP" sz="1800" b="1" dirty="0">
                <a:solidFill>
                  <a:srgbClr val="FFFFFF"/>
                </a:solidFill>
                <a:ea typeface="ＭＳ Ｐゴシック" pitchFamily="34" charset="-128"/>
                <a:cs typeface="Times New Roman" pitchFamily="18" charset="0"/>
              </a:rPr>
              <a:t> </a:t>
            </a:r>
            <a:endParaRPr lang="en-US" altLang="ja-JP" sz="1800" b="1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ea typeface="ＭＳ Ｐゴシック" pitchFamily="34" charset="-128"/>
              <a:cs typeface="Times New Roman" pitchFamily="18" charset="0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 flipH="1">
            <a:off x="4016691" y="3504406"/>
            <a:ext cx="0" cy="24523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" name="Left Arrow 2"/>
          <p:cNvSpPr/>
          <p:nvPr/>
        </p:nvSpPr>
        <p:spPr>
          <a:xfrm>
            <a:off x="7701592" y="3876067"/>
            <a:ext cx="228553" cy="25016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7"/>
          <p:cNvSpPr>
            <a:spLocks noChangeArrowheads="1"/>
          </p:cNvSpPr>
          <p:nvPr/>
        </p:nvSpPr>
        <p:spPr bwMode="auto">
          <a:xfrm>
            <a:off x="10253559" y="442935"/>
            <a:ext cx="1752600" cy="339725"/>
          </a:xfrm>
          <a:prstGeom prst="rect">
            <a:avLst/>
          </a:prstGeom>
          <a:noFill/>
          <a:ln w="9525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62746" tIns="31373" rIns="62746" bIns="31373" anchor="ctr"/>
          <a:lstStyle>
            <a:lvl1pPr defTabSz="868363" eaLnBrk="0" hangingPunct="0"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defTabSz="868363" eaLnBrk="0" hangingPunct="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defTabSz="868363" eaLnBrk="0" hangingPunct="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defTabSz="868363" eaLnBrk="0" hangingPunct="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defTabSz="868363" eaLnBrk="0" hangingPunct="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868363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868363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868363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868363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itchFamily="34" charset="0"/>
              <a:buNone/>
            </a:pPr>
            <a:r>
              <a:rPr lang="en-US" altLang="ja-JP" sz="1200" b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Investment: </a:t>
            </a:r>
            <a:r>
              <a:rPr kumimoji="1" lang="en-US" altLang="ja-JP" sz="1200" b="1">
                <a:solidFill>
                  <a:srgbClr val="000099"/>
                </a:solidFill>
                <a:latin typeface="Arial" pitchFamily="34" charset="0"/>
                <a:cs typeface="Arial" panose="020B0604020202020204" pitchFamily="34" charset="0"/>
                <a:sym typeface="Wingdings" pitchFamily="2" charset="2"/>
              </a:rPr>
              <a:t> 0</a:t>
            </a:r>
            <a:r>
              <a:rPr lang="en-US" altLang="ja-JP" sz="1200" b="1">
                <a:solidFill>
                  <a:srgbClr val="0000CC"/>
                </a:solidFill>
                <a:latin typeface="Arial" pitchFamily="34" charset="0"/>
                <a:cs typeface="Arial" panose="020B0604020202020204" pitchFamily="34" charset="0"/>
                <a:sym typeface="Wingdings" pitchFamily="2" charset="2"/>
              </a:rPr>
              <a:t> USD</a:t>
            </a:r>
            <a:endParaRPr lang="en-US" altLang="ja-JP" sz="1200" b="1">
              <a:solidFill>
                <a:srgbClr val="0000CC"/>
              </a:solidFill>
              <a:latin typeface="Arial" pitchFamily="34" charset="0"/>
              <a:cs typeface="Arial" panose="020B0604020202020204" pitchFamily="34" charset="0"/>
            </a:endParaRPr>
          </a:p>
        </p:txBody>
      </p:sp>
      <p:sp>
        <p:nvSpPr>
          <p:cNvPr id="35" name="Rectangle 12"/>
          <p:cNvSpPr>
            <a:spLocks noChangeArrowheads="1"/>
          </p:cNvSpPr>
          <p:nvPr/>
        </p:nvSpPr>
        <p:spPr bwMode="auto">
          <a:xfrm>
            <a:off x="254977" y="429023"/>
            <a:ext cx="1465262" cy="339725"/>
          </a:xfrm>
          <a:prstGeom prst="rect">
            <a:avLst/>
          </a:prstGeom>
          <a:noFill/>
          <a:ln w="9525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62746" tIns="31373" rIns="62746" bIns="31373" anchor="ctr"/>
          <a:lstStyle>
            <a:lvl1pPr defTabSz="868363" eaLnBrk="0" hangingPunct="0"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defTabSz="868363" eaLnBrk="0" hangingPunct="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defTabSz="868363" eaLnBrk="0" hangingPunct="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defTabSz="868363" eaLnBrk="0" hangingPunct="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defTabSz="868363" eaLnBrk="0" hangingPunct="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868363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868363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868363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868363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ja-JP" sz="1200" b="1" dirty="0">
                <a:solidFill>
                  <a:srgbClr val="0000CC"/>
                </a:solidFill>
                <a:latin typeface="Arial" panose="020B0604020202020204" pitchFamily="34" charset="0"/>
                <a:ea typeface="MS Mincho" pitchFamily="49" charset="-128"/>
                <a:cs typeface="Arial" panose="020B0604020202020204" pitchFamily="34" charset="0"/>
              </a:rPr>
              <a:t>Team: SCM-WH</a:t>
            </a:r>
          </a:p>
        </p:txBody>
      </p:sp>
      <p:sp>
        <p:nvSpPr>
          <p:cNvPr id="37" name="Rectangle 8"/>
          <p:cNvSpPr>
            <a:spLocks noChangeArrowheads="1"/>
          </p:cNvSpPr>
          <p:nvPr/>
        </p:nvSpPr>
        <p:spPr bwMode="auto">
          <a:xfrm>
            <a:off x="7492398" y="443222"/>
            <a:ext cx="1593850" cy="339725"/>
          </a:xfrm>
          <a:prstGeom prst="rect">
            <a:avLst/>
          </a:prstGeom>
          <a:noFill/>
          <a:ln w="9525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62746" tIns="31373" rIns="62746" bIns="31373" anchor="ctr"/>
          <a:lstStyle>
            <a:lvl1pPr defTabSz="868363" eaLnBrk="0" hangingPunct="0"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defTabSz="868363" eaLnBrk="0" hangingPunct="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defTabSz="868363" eaLnBrk="0" hangingPunct="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defTabSz="868363" eaLnBrk="0" hangingPunct="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defTabSz="868363" eaLnBrk="0" hangingPunct="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868363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868363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868363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868363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ja-JP" sz="1200" b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Applied</a:t>
            </a:r>
            <a:r>
              <a:rPr lang="en-US" altLang="ja-JP" sz="1200" b="1" dirty="0" smtClean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Oct 2020</a:t>
            </a:r>
            <a:endParaRPr lang="en-US" altLang="ja-JP" sz="1200" b="1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tangle 12"/>
          <p:cNvSpPr>
            <a:spLocks noChangeArrowheads="1"/>
          </p:cNvSpPr>
          <p:nvPr/>
        </p:nvSpPr>
        <p:spPr bwMode="auto">
          <a:xfrm>
            <a:off x="4102520" y="434544"/>
            <a:ext cx="1549400" cy="339725"/>
          </a:xfrm>
          <a:prstGeom prst="rect">
            <a:avLst/>
          </a:prstGeom>
          <a:noFill/>
          <a:ln w="9525">
            <a:solidFill>
              <a:srgbClr val="33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62746" tIns="31373" rIns="62746" bIns="31373" anchor="ctr"/>
          <a:lstStyle>
            <a:lvl1pPr defTabSz="868363" eaLnBrk="0" hangingPunct="0">
              <a:spcBef>
                <a:spcPct val="20000"/>
              </a:spcBef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defTabSz="868363" eaLnBrk="0" hangingPunct="0">
              <a:spcBef>
                <a:spcPct val="20000"/>
              </a:spcBef>
              <a:buFont typeface="Arial" pitchFamily="34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defTabSz="868363" eaLnBrk="0" hangingPunct="0">
              <a:spcBef>
                <a:spcPct val="200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defTabSz="868363" eaLnBrk="0" hangingPunct="0">
              <a:spcBef>
                <a:spcPct val="20000"/>
              </a:spcBef>
              <a:buFont typeface="Arial" pitchFamily="34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defTabSz="868363" eaLnBrk="0" hangingPunct="0">
              <a:spcBef>
                <a:spcPct val="20000"/>
              </a:spcBef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868363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868363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868363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868363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ja-JP" sz="1200" b="1" dirty="0">
                <a:solidFill>
                  <a:srgbClr val="0000CC"/>
                </a:solidFill>
                <a:latin typeface="Arial" panose="020B0604020202020204" pitchFamily="34" charset="0"/>
                <a:ea typeface="MS Mincho" pitchFamily="49" charset="-128"/>
                <a:cs typeface="Arial" panose="020B0604020202020204" pitchFamily="34" charset="0"/>
              </a:rPr>
              <a:t>PIC</a:t>
            </a:r>
            <a:r>
              <a:rPr lang="en-US" altLang="ja-JP" sz="1200" b="1" dirty="0" smtClean="0">
                <a:solidFill>
                  <a:srgbClr val="0000CC"/>
                </a:solidFill>
                <a:latin typeface="Arial" panose="020B0604020202020204" pitchFamily="34" charset="0"/>
                <a:ea typeface="MS Mincho" pitchFamily="49" charset="-128"/>
                <a:cs typeface="Arial" panose="020B0604020202020204" pitchFamily="34" charset="0"/>
              </a:rPr>
              <a:t>: Mr Cuong</a:t>
            </a:r>
            <a:endParaRPr lang="en-US" altLang="ja-JP" sz="1200" b="1" dirty="0">
              <a:solidFill>
                <a:srgbClr val="0000CC"/>
              </a:solidFill>
              <a:latin typeface="Arial" panose="020B0604020202020204" pitchFamily="34" charset="0"/>
              <a:ea typeface="MS Mincho" pitchFamily="49" charset="-128"/>
              <a:cs typeface="Arial" panose="020B0604020202020204" pitchFamily="34" charset="0"/>
            </a:endParaRP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 rotWithShape="1">
          <a:blip r:embed="rId8"/>
          <a:srcRect l="8293" t="15113" r="43660" b="45697"/>
          <a:stretch/>
        </p:blipFill>
        <p:spPr>
          <a:xfrm>
            <a:off x="6722180" y="2433430"/>
            <a:ext cx="4933052" cy="1234462"/>
          </a:xfrm>
          <a:prstGeom prst="rect">
            <a:avLst/>
          </a:prstGeom>
        </p:spPr>
      </p:pic>
      <p:sp>
        <p:nvSpPr>
          <p:cNvPr id="83" name="Rounded Rectangle 82"/>
          <p:cNvSpPr/>
          <p:nvPr/>
        </p:nvSpPr>
        <p:spPr>
          <a:xfrm>
            <a:off x="7770458" y="2349162"/>
            <a:ext cx="1441599" cy="2267683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/>
          <p:cNvPicPr>
            <a:picLocks noChangeAspect="1" noChangeArrowheads="1"/>
            <a:extLst>
              <a:ext uri="{84589F7E-364E-4C9E-8A38-B11213B215E9}">
                <a14:cameraTool xmlns:a14="http://schemas.microsoft.com/office/drawing/2010/main" cellRange="$B$1:$B$12"/>
              </a:ext>
            </a:extLst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7981904" y="2604917"/>
            <a:ext cx="928556" cy="1925100"/>
          </a:xfrm>
          <a:prstGeom prst="rect">
            <a:avLst/>
          </a:prstGeom>
          <a:solidFill>
            <a:srgbClr xmlns:mc="http://schemas.openxmlformats.org/markup-compatibility/2006" xmlns:a14="http://schemas.microsoft.com/office/drawing/2010/main" val="FFFFFF" mc:Ignorable="a14" a14:legacySpreadsheetColorIndex="9"/>
          </a:solidFill>
          <a:ln w="9525">
            <a:solidFill>
              <a:srgbClr xmlns:mc="http://schemas.openxmlformats.org/markup-compatibility/2006" xmlns:a14="http://schemas.microsoft.com/office/drawing/2010/main" val="000000" mc:Ignorable="a14" a14:legacySpreadsheetColorIndex="64"/>
            </a:solidFill>
            <a:miter lim="800000"/>
            <a:headEnd/>
            <a:tailEnd/>
          </a:ln>
        </p:spPr>
      </p:pic>
      <p:cxnSp>
        <p:nvCxnSpPr>
          <p:cNvPr id="43" name="Straight Arrow Connector 42"/>
          <p:cNvCxnSpPr/>
          <p:nvPr/>
        </p:nvCxnSpPr>
        <p:spPr>
          <a:xfrm>
            <a:off x="9452365" y="3567467"/>
            <a:ext cx="749301" cy="775086"/>
          </a:xfrm>
          <a:prstGeom prst="straightConnector1">
            <a:avLst/>
          </a:prstGeom>
          <a:ln>
            <a:solidFill>
              <a:srgbClr val="000099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endCxn id="36" idx="0"/>
          </p:cNvCxnSpPr>
          <p:nvPr/>
        </p:nvCxnSpPr>
        <p:spPr>
          <a:xfrm>
            <a:off x="8003502" y="2193141"/>
            <a:ext cx="442680" cy="411776"/>
          </a:xfrm>
          <a:prstGeom prst="straightConnector1">
            <a:avLst/>
          </a:prstGeom>
          <a:ln>
            <a:solidFill>
              <a:srgbClr val="000099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7454110" y="3315791"/>
            <a:ext cx="548640" cy="0"/>
          </a:xfrm>
          <a:prstGeom prst="straightConnector1">
            <a:avLst/>
          </a:prstGeom>
          <a:ln>
            <a:solidFill>
              <a:srgbClr val="000099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08811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</TotalTime>
  <Words>145</Words>
  <Application>Microsoft Office PowerPoint</Application>
  <PresentationFormat>Widescreen</PresentationFormat>
  <Paragraphs>22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MS Gothic</vt:lpstr>
      <vt:lpstr>MS Mincho</vt:lpstr>
      <vt:lpstr>ＭＳ Ｐゴシック</vt:lpstr>
      <vt:lpstr>Arial</vt:lpstr>
      <vt:lpstr>Calibri</vt:lpstr>
      <vt:lpstr>Calibri Light</vt:lpstr>
      <vt:lpstr>Symbol</vt:lpstr>
      <vt:lpstr>Times New Roman</vt:lpstr>
      <vt:lpstr>Wingdings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HOANG VAN_Cuong</dc:creator>
  <cp:lastModifiedBy>HOANG VAN_Cuong</cp:lastModifiedBy>
  <cp:revision>19</cp:revision>
  <cp:lastPrinted>2020-07-14T06:08:58Z</cp:lastPrinted>
  <dcterms:created xsi:type="dcterms:W3CDTF">2020-07-09T08:06:54Z</dcterms:created>
  <dcterms:modified xsi:type="dcterms:W3CDTF">2020-11-09T05:53:44Z</dcterms:modified>
</cp:coreProperties>
</file>

<file path=docProps/thumbnail.jpeg>
</file>